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58" r:id="rId3"/>
    <p:sldId id="257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72" r:id="rId17"/>
    <p:sldId id="269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35"/>
    <p:restoredTop sz="95794"/>
  </p:normalViewPr>
  <p:slideViewPr>
    <p:cSldViewPr snapToGrid="0">
      <p:cViewPr varScale="1">
        <p:scale>
          <a:sx n="120" d="100"/>
          <a:sy n="120" d="100"/>
        </p:scale>
        <p:origin x="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645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7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4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05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23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6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42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1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05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35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1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86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BE2E59-B32A-E7D3-83F5-412CC8F07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en-US" dirty="0"/>
              <a:t>Thinking Thesis?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6BEA3F-5372-CB6F-94EC-DA296CA8B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 informal workshop for prospective thesis writers</a:t>
            </a:r>
          </a:p>
        </p:txBody>
      </p:sp>
      <p:pic>
        <p:nvPicPr>
          <p:cNvPr id="4" name="Picture 3" descr="Jigsaw puzzles in plastic figures">
            <a:extLst>
              <a:ext uri="{FF2B5EF4-FFF2-40B4-BE49-F238E27FC236}">
                <a16:creationId xmlns:a16="http://schemas.microsoft.com/office/drawing/2014/main" id="{8D76F17E-CBA0-E9DF-2242-7A7F7B4149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81" r="24513"/>
          <a:stretch/>
        </p:blipFill>
        <p:spPr>
          <a:xfrm>
            <a:off x="-1" y="1"/>
            <a:ext cx="4635315" cy="685799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305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Benefits of writing a thesis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2C9446-BB64-19E2-6008-038AFBE7B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The intrinsic joy of answering the question that plagued you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Practicing methods you have learned in your coursework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Learning about yourself – do you do well without structure? do you like research? do you want to go to grad school?</a:t>
            </a:r>
          </a:p>
        </p:txBody>
      </p:sp>
    </p:spTree>
    <p:extLst>
      <p:ext uri="{BB962C8B-B14F-4D97-AF65-F5344CB8AC3E}">
        <p14:creationId xmlns:p14="http://schemas.microsoft.com/office/powerpoint/2010/main" val="498980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Alternatives to a thesis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2C9446-BB64-19E2-6008-038AFBE7B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Any GOVT seminar that requires a final research project</a:t>
            </a:r>
          </a:p>
          <a:p>
            <a:pPr marL="0" indent="0">
              <a:buNone/>
            </a:pPr>
            <a:r>
              <a:rPr lang="en-US" dirty="0"/>
              <a:t>GOVT 401/402 Individual Tutorial (~40 page research paper, 1 credit, 1 semester)</a:t>
            </a:r>
          </a:p>
          <a:p>
            <a:pPr marL="0" indent="0">
              <a:buNone/>
            </a:pPr>
            <a:r>
              <a:rPr lang="en-US" dirty="0"/>
              <a:t>CSPL 480 Engaged Projects (not GOVT-affiliated, more real-world oriented)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22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What should I write on?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C4A8C-2B21-8014-5BA5-46E00DD64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Expand on a paper you’ve written for a class</a:t>
            </a:r>
          </a:p>
          <a:p>
            <a:pPr marL="0" indent="0">
              <a:buNone/>
            </a:pPr>
            <a:r>
              <a:rPr lang="en-US" dirty="0"/>
              <a:t>Explore a topic you haven’t been able to take a class on</a:t>
            </a:r>
          </a:p>
          <a:p>
            <a:pPr marL="0" indent="0">
              <a:buNone/>
            </a:pPr>
            <a:r>
              <a:rPr lang="en-US" dirty="0"/>
              <a:t>Identify what you want to be doing (e.g. interviews, text analysis, etc.)</a:t>
            </a:r>
          </a:p>
          <a:p>
            <a:pPr marL="0" indent="0">
              <a:buNone/>
            </a:pPr>
            <a:r>
              <a:rPr lang="en-US" dirty="0"/>
              <a:t>Think about your unique networks, skills, area/language expertise…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 and then talk to your professors about how to go from topic </a:t>
            </a:r>
            <a:r>
              <a:rPr lang="en-US" dirty="0">
                <a:sym typeface="Wingdings" pitchFamily="2" charset="2"/>
              </a:rPr>
              <a:t> research question!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57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Sidebar -- PT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CE20-1CFE-CE98-E912-630B48B01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Types of theory theses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Choose a single thinker and trace how the contours of their idea evolve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Choose a set of thinkers and provide a new interpretation of how they think about something, and then argue what is gained by reinterpreting them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Choose a single thinker, explain how they see a concept, then apply it to a policy or set of institutional questions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16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Junior Year Timeline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CE20-1CFE-CE98-E912-630B48B01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Winter Break		Brainstorm possible topics</a:t>
            </a:r>
          </a:p>
          <a:p>
            <a:pPr marL="0" indent="0">
              <a:buNone/>
            </a:pPr>
            <a:r>
              <a:rPr lang="en-US" dirty="0"/>
              <a:t>Late January		Meet with possible advisors to define a research question</a:t>
            </a:r>
          </a:p>
          <a:p>
            <a:pPr marL="0" indent="0">
              <a:buNone/>
            </a:pPr>
            <a:r>
              <a:rPr lang="en-US" dirty="0"/>
              <a:t>February		Draft proposal (includes thorough literature review)</a:t>
            </a:r>
          </a:p>
          <a:p>
            <a:pPr marL="0" indent="0">
              <a:buNone/>
            </a:pPr>
            <a:r>
              <a:rPr lang="en-US" dirty="0"/>
              <a:t>March XX (TBD)		Deadline! Thesis proposals due</a:t>
            </a:r>
          </a:p>
          <a:p>
            <a:pPr marL="0" indent="0">
              <a:buNone/>
            </a:pPr>
            <a:r>
              <a:rPr lang="en-US" dirty="0"/>
              <a:t>March 26		Deadline! Davenport Grant applications due</a:t>
            </a:r>
          </a:p>
          <a:p>
            <a:pPr marL="0" indent="0">
              <a:buNone/>
            </a:pPr>
            <a:r>
              <a:rPr lang="en-US" dirty="0"/>
              <a:t>April			Acceptances go out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681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Meeting with possible advisors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CE20-1CFE-CE98-E912-630B48B01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Any permanent, visiting, or affiliated GOVT faculty can advise your thesis</a:t>
            </a:r>
          </a:p>
          <a:p>
            <a:pPr marL="0" indent="0">
              <a:buNone/>
            </a:pPr>
            <a:r>
              <a:rPr lang="en-US" dirty="0"/>
              <a:t>Most of us take on only 1-3 theses per year – in your interest to act first! 🐦🪱</a:t>
            </a:r>
          </a:p>
          <a:p>
            <a:pPr marL="0" indent="0">
              <a:buNone/>
            </a:pPr>
            <a:r>
              <a:rPr lang="en-US" dirty="0"/>
              <a:t>Advisors will probably be more engaged with projects they helped shape initially</a:t>
            </a:r>
          </a:p>
          <a:p>
            <a:pPr marL="0" indent="0">
              <a:buNone/>
            </a:pPr>
            <a:r>
              <a:rPr lang="en-US" b="1" dirty="0"/>
              <a:t>Conversation starters:</a:t>
            </a:r>
          </a:p>
          <a:p>
            <a:pPr marL="0" indent="0">
              <a:buNone/>
            </a:pPr>
            <a:r>
              <a:rPr lang="en-US" dirty="0"/>
              <a:t>I’m interested in X / I have this skill set in X / I’ve previously done X … how could I make this into a research question? what theories or literatures should I read?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855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The application process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CE20-1CFE-CE98-E912-630B48B01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Have a strong proposal</a:t>
            </a:r>
          </a:p>
          <a:p>
            <a:pPr marL="0" indent="0">
              <a:buNone/>
            </a:pPr>
            <a:r>
              <a:rPr lang="en-US" dirty="0"/>
              <a:t>Have a faculty member who is willing to advise you</a:t>
            </a:r>
          </a:p>
          <a:p>
            <a:pPr marL="0" indent="0">
              <a:buNone/>
            </a:pPr>
            <a:r>
              <a:rPr lang="en-US" dirty="0"/>
              <a:t>	OK if you don’t have this ironed out, but getting professor support is helpful</a:t>
            </a:r>
          </a:p>
          <a:p>
            <a:pPr marL="0" indent="0">
              <a:buNone/>
            </a:pPr>
            <a:r>
              <a:rPr lang="en-US" dirty="0"/>
              <a:t>Have completed/enrolled in 5 GOVT courses with GOVT GPA of 91.7 + Stage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7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Senior Year Timeline (Example)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CE20-1CFE-CE98-E912-630B48B01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725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Summer		Collect data, trial-and-error, more reading…</a:t>
            </a:r>
          </a:p>
          <a:p>
            <a:pPr marL="0" indent="0">
              <a:buNone/>
            </a:pPr>
            <a:r>
              <a:rPr lang="en-US" dirty="0"/>
              <a:t>September		Revise proposal, write literature review</a:t>
            </a:r>
          </a:p>
          <a:p>
            <a:pPr marL="0" indent="0">
              <a:buNone/>
            </a:pPr>
            <a:r>
              <a:rPr lang="en-US" dirty="0"/>
              <a:t>Pre-Thanksgiving	Analyze data and produce figures/tables</a:t>
            </a:r>
          </a:p>
          <a:p>
            <a:pPr marL="0" indent="0">
              <a:buNone/>
            </a:pPr>
            <a:r>
              <a:rPr lang="en-US" dirty="0"/>
              <a:t>Pre-Winter Break	Write introduction and theory chapters</a:t>
            </a:r>
          </a:p>
          <a:p>
            <a:pPr marL="0" indent="0">
              <a:buNone/>
            </a:pPr>
            <a:r>
              <a:rPr lang="en-US" dirty="0"/>
              <a:t>Winter Break		Write research design and results chapters</a:t>
            </a:r>
          </a:p>
          <a:p>
            <a:pPr marL="0" indent="0">
              <a:buNone/>
            </a:pPr>
            <a:r>
              <a:rPr lang="en-US" dirty="0"/>
              <a:t>Pre-Spring Break	Explore an extension (puzzling finding?)</a:t>
            </a:r>
          </a:p>
          <a:p>
            <a:pPr marL="0" indent="0">
              <a:buNone/>
            </a:pPr>
            <a:r>
              <a:rPr lang="en-US" dirty="0"/>
              <a:t>Spring Break		Revise previous chapters, write conclusion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8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47245-F6B2-9827-EC0A-0CDCECEF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are you interested in?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43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What is a thesis in Government?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4B86-6EDA-B96D-2643-46818475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r>
              <a:rPr lang="en-US" dirty="0"/>
              <a:t>A ~80-150 page academic research manuscript</a:t>
            </a:r>
          </a:p>
          <a:p>
            <a:r>
              <a:rPr lang="en-US" dirty="0"/>
              <a:t>All GOVT theses are honors theses -- receive Credit, Honors (most), or High Honors</a:t>
            </a:r>
          </a:p>
          <a:p>
            <a:r>
              <a:rPr lang="en-US" dirty="0"/>
              <a:t>Enroll in a 1-credit thesis tutorial in the fall, and another 1-credit thesis tutorial in the spring</a:t>
            </a:r>
          </a:p>
          <a:p>
            <a:r>
              <a:rPr lang="en-US" dirty="0"/>
              <a:t>Meet ~weekly/monthly with a thesis advisor, typically in the GOVT department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7295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47245-F6B2-9827-EC0A-0CDCECEF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Most students shouldn’t write a thesis.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82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Better uses of your senior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4B86-6EDA-B96D-2643-46818475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r>
              <a:rPr lang="en-US" dirty="0"/>
              <a:t>Taking interesting classes</a:t>
            </a:r>
          </a:p>
          <a:p>
            <a:r>
              <a:rPr lang="en-US" dirty="0"/>
              <a:t>Spending time with friends</a:t>
            </a:r>
          </a:p>
          <a:p>
            <a:r>
              <a:rPr lang="en-US" dirty="0"/>
              <a:t>Spending time with significant other</a:t>
            </a:r>
          </a:p>
          <a:p>
            <a:r>
              <a:rPr lang="en-US" dirty="0"/>
              <a:t>Job search</a:t>
            </a:r>
          </a:p>
          <a:p>
            <a:r>
              <a:rPr lang="en-US" dirty="0"/>
              <a:t>Athletics</a:t>
            </a:r>
          </a:p>
          <a:p>
            <a:r>
              <a:rPr lang="en-US" dirty="0"/>
              <a:t>Leadership roles on campus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258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Why do you want to write a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4B86-6EDA-B96D-2643-46818475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4999037" cy="3193294"/>
          </a:xfrm>
        </p:spPr>
        <p:txBody>
          <a:bodyPr>
            <a:normAutofit/>
          </a:bodyPr>
          <a:lstStyle/>
          <a:p>
            <a:r>
              <a:rPr lang="en-US" b="1" dirty="0"/>
              <a:t>Wrong answers</a:t>
            </a:r>
          </a:p>
          <a:p>
            <a:r>
              <a:rPr lang="en-US" dirty="0"/>
              <a:t>“I want honors on my transcript”</a:t>
            </a:r>
          </a:p>
          <a:p>
            <a:r>
              <a:rPr lang="en-US" dirty="0"/>
              <a:t>“It looks good to grad schools”</a:t>
            </a:r>
          </a:p>
          <a:p>
            <a:r>
              <a:rPr lang="en-US" dirty="0"/>
              <a:t>“My parents said I should”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689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Why do you want to write a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4B86-6EDA-B96D-2643-46818475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4999037" cy="3193294"/>
          </a:xfrm>
        </p:spPr>
        <p:txBody>
          <a:bodyPr>
            <a:normAutofit/>
          </a:bodyPr>
          <a:lstStyle/>
          <a:p>
            <a:r>
              <a:rPr lang="en-US" b="1" dirty="0"/>
              <a:t>Wrong answers</a:t>
            </a:r>
          </a:p>
          <a:p>
            <a:r>
              <a:rPr lang="en-US" dirty="0"/>
              <a:t>“I want honors on my transcript”</a:t>
            </a:r>
          </a:p>
          <a:p>
            <a:r>
              <a:rPr lang="en-US" dirty="0"/>
              <a:t>“It looks good to grad schools”</a:t>
            </a:r>
          </a:p>
          <a:p>
            <a:r>
              <a:rPr lang="en-US" dirty="0"/>
              <a:t>“My parents said I should”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FB3BFA-E8C7-0F1C-131D-8FB8AFBB3E76}"/>
              </a:ext>
            </a:extLst>
          </p:cNvPr>
          <p:cNvSpPr txBox="1">
            <a:spLocks/>
          </p:cNvSpPr>
          <p:nvPr/>
        </p:nvSpPr>
        <p:spPr>
          <a:xfrm>
            <a:off x="6156643" y="2675694"/>
            <a:ext cx="4999037" cy="3193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Right answer</a:t>
            </a:r>
          </a:p>
          <a:p>
            <a:r>
              <a:rPr lang="en-US" dirty="0"/>
              <a:t>“I am </a:t>
            </a:r>
            <a:r>
              <a:rPr lang="en-US" b="1" dirty="0"/>
              <a:t>desperate</a:t>
            </a:r>
            <a:r>
              <a:rPr lang="en-US" dirty="0"/>
              <a:t> to understand how foreign investment from China is changing how people think about politics, and </a:t>
            </a:r>
            <a:r>
              <a:rPr lang="en-US" b="1" dirty="0"/>
              <a:t>Google doesn’t know</a:t>
            </a:r>
            <a:r>
              <a:rPr lang="en-US" dirty="0"/>
              <a:t>, so I need to find out myself, and I’m super stoked to practice data analysis” </a:t>
            </a:r>
          </a:p>
        </p:txBody>
      </p:sp>
    </p:spTree>
    <p:extLst>
      <p:ext uri="{BB962C8B-B14F-4D97-AF65-F5344CB8AC3E}">
        <p14:creationId xmlns:p14="http://schemas.microsoft.com/office/powerpoint/2010/main" val="4231065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Why do you want to write a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4B86-6EDA-B96D-2643-46818475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4999037" cy="3193294"/>
          </a:xfrm>
        </p:spPr>
        <p:txBody>
          <a:bodyPr>
            <a:normAutofit/>
          </a:bodyPr>
          <a:lstStyle/>
          <a:p>
            <a:r>
              <a:rPr lang="en-US" b="1" dirty="0"/>
              <a:t>Wrong answers</a:t>
            </a:r>
          </a:p>
          <a:p>
            <a:r>
              <a:rPr lang="en-US" dirty="0"/>
              <a:t>“I want honors on my transcript”</a:t>
            </a:r>
          </a:p>
          <a:p>
            <a:r>
              <a:rPr lang="en-US" dirty="0"/>
              <a:t>“It looks good to grad schools”</a:t>
            </a:r>
          </a:p>
          <a:p>
            <a:r>
              <a:rPr lang="en-US" dirty="0"/>
              <a:t>“My parents said I should”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FB3BFA-E8C7-0F1C-131D-8FB8AFBB3E76}"/>
              </a:ext>
            </a:extLst>
          </p:cNvPr>
          <p:cNvSpPr txBox="1">
            <a:spLocks/>
          </p:cNvSpPr>
          <p:nvPr/>
        </p:nvSpPr>
        <p:spPr>
          <a:xfrm>
            <a:off x="6156643" y="2675694"/>
            <a:ext cx="4999037" cy="3193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Right answer</a:t>
            </a:r>
          </a:p>
          <a:p>
            <a:r>
              <a:rPr lang="en-US" dirty="0"/>
              <a:t>“I did study abroad in Cuba and was </a:t>
            </a:r>
            <a:r>
              <a:rPr lang="en-US" b="1" dirty="0"/>
              <a:t>fascinated</a:t>
            </a:r>
            <a:r>
              <a:rPr lang="en-US" dirty="0"/>
              <a:t> by how the tourism industry talked about Cuba’s history and I think politics play a role but </a:t>
            </a:r>
            <a:r>
              <a:rPr lang="en-US" b="1" dirty="0"/>
              <a:t>I don’t know </a:t>
            </a:r>
            <a:r>
              <a:rPr lang="en-US" dirty="0"/>
              <a:t>and I want to find out and I want to go back to Cuba to figure this out” </a:t>
            </a:r>
          </a:p>
        </p:txBody>
      </p:sp>
    </p:spTree>
    <p:extLst>
      <p:ext uri="{BB962C8B-B14F-4D97-AF65-F5344CB8AC3E}">
        <p14:creationId xmlns:p14="http://schemas.microsoft.com/office/powerpoint/2010/main" val="3037662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95934-9FE7-A58F-E08A-BF7038324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Why do you want to write a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4B86-6EDA-B96D-2643-46818475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4999037" cy="3193294"/>
          </a:xfrm>
        </p:spPr>
        <p:txBody>
          <a:bodyPr>
            <a:normAutofit/>
          </a:bodyPr>
          <a:lstStyle/>
          <a:p>
            <a:r>
              <a:rPr lang="en-US" b="1" dirty="0"/>
              <a:t>Wrong answers</a:t>
            </a:r>
          </a:p>
          <a:p>
            <a:r>
              <a:rPr lang="en-US" dirty="0"/>
              <a:t>“I want honors on my transcript”</a:t>
            </a:r>
          </a:p>
          <a:p>
            <a:r>
              <a:rPr lang="en-US" dirty="0"/>
              <a:t>“It looks good to grad schools”</a:t>
            </a:r>
          </a:p>
          <a:p>
            <a:r>
              <a:rPr lang="en-US" dirty="0"/>
              <a:t>“My parents said I should”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FB3BFA-E8C7-0F1C-131D-8FB8AFBB3E76}"/>
              </a:ext>
            </a:extLst>
          </p:cNvPr>
          <p:cNvSpPr txBox="1">
            <a:spLocks/>
          </p:cNvSpPr>
          <p:nvPr/>
        </p:nvSpPr>
        <p:spPr>
          <a:xfrm>
            <a:off x="6156643" y="2675694"/>
            <a:ext cx="4999037" cy="3193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Right answer</a:t>
            </a:r>
          </a:p>
          <a:p>
            <a:r>
              <a:rPr lang="en-US" dirty="0"/>
              <a:t>“I loved my economic growth class and all the papers we read investigating the long-run effects of historical institutions, and I remember learning about haciendas in high school and was </a:t>
            </a:r>
            <a:r>
              <a:rPr lang="en-US" b="1" dirty="0"/>
              <a:t>curious</a:t>
            </a:r>
            <a:r>
              <a:rPr lang="en-US" dirty="0"/>
              <a:t> why </a:t>
            </a:r>
            <a:r>
              <a:rPr lang="en-US" b="1" dirty="0"/>
              <a:t>no one has looked at them</a:t>
            </a:r>
            <a:r>
              <a:rPr lang="en-US" dirty="0"/>
              <a:t>, and I think it would be </a:t>
            </a:r>
            <a:r>
              <a:rPr lang="en-US" b="1" dirty="0"/>
              <a:t>fun</a:t>
            </a:r>
            <a:r>
              <a:rPr lang="en-US" dirty="0"/>
              <a:t> to try a similar kind of project” </a:t>
            </a:r>
          </a:p>
        </p:txBody>
      </p:sp>
    </p:spTree>
    <p:extLst>
      <p:ext uri="{BB962C8B-B14F-4D97-AF65-F5344CB8AC3E}">
        <p14:creationId xmlns:p14="http://schemas.microsoft.com/office/powerpoint/2010/main" val="938999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47245-F6B2-9827-EC0A-0CDCECEF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Your thesis topic should make you want to wake up at 7am on a Saturday and go to Olin.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1483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Retrospect">
      <a:majorFont>
        <a:latin typeface="Avenir Next LT Pro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venir Next LT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926</Words>
  <Application>Microsoft Office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Avenir Next LT Pro</vt:lpstr>
      <vt:lpstr>Avenir Next LT Pro Light</vt:lpstr>
      <vt:lpstr>Calibri</vt:lpstr>
      <vt:lpstr>RetrospectVTI</vt:lpstr>
      <vt:lpstr>Thinking Thesis?</vt:lpstr>
      <vt:lpstr>What is a thesis in Government?</vt:lpstr>
      <vt:lpstr>Most students shouldn’t write a thesis.</vt:lpstr>
      <vt:lpstr>Better uses of your senior year</vt:lpstr>
      <vt:lpstr>Why do you want to write a thesis?</vt:lpstr>
      <vt:lpstr>Why do you want to write a thesis?</vt:lpstr>
      <vt:lpstr>Why do you want to write a thesis?</vt:lpstr>
      <vt:lpstr>Why do you want to write a thesis?</vt:lpstr>
      <vt:lpstr>Your thesis topic should make you want to wake up at 7am on a Saturday and go to Olin.</vt:lpstr>
      <vt:lpstr>Benefits of writing a thesis</vt:lpstr>
      <vt:lpstr>Alternatives to a thesis</vt:lpstr>
      <vt:lpstr>What should I write on?</vt:lpstr>
      <vt:lpstr>Sidebar -- PT</vt:lpstr>
      <vt:lpstr>Junior Year Timeline</vt:lpstr>
      <vt:lpstr>Meeting with possible advisors</vt:lpstr>
      <vt:lpstr>The application process</vt:lpstr>
      <vt:lpstr>Senior Year Timeline (Example)</vt:lpstr>
      <vt:lpstr>What are you interested in?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Thesis?</dc:title>
  <dc:creator>Lindsay Dolan</dc:creator>
  <cp:lastModifiedBy>Susan Lundgren-Regan</cp:lastModifiedBy>
  <cp:revision>6</cp:revision>
  <dcterms:created xsi:type="dcterms:W3CDTF">2022-11-13T16:10:23Z</dcterms:created>
  <dcterms:modified xsi:type="dcterms:W3CDTF">2022-12-21T16:57:34Z</dcterms:modified>
</cp:coreProperties>
</file>